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6756"/>
  </p:normalViewPr>
  <p:slideViewPr>
    <p:cSldViewPr snapToGrid="0" snapToObjects="1">
      <p:cViewPr>
        <p:scale>
          <a:sx n="85" d="100"/>
          <a:sy n="85" d="100"/>
        </p:scale>
        <p:origin x="15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98E7-5EE5-B847-8988-0828FCE5F1C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E3C9B-045F-F743-BC07-C5119AE8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1 - Cameras</a:t>
            </a:r>
            <a:r>
              <a:rPr lang="en-ZA" dirty="0"/>
              <a:t> </a:t>
            </a:r>
          </a:p>
          <a:p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2 - Automated booms with biometric tags</a:t>
            </a:r>
            <a:r>
              <a:rPr lang="en-ZA" dirty="0"/>
              <a:t> </a:t>
            </a:r>
          </a:p>
          <a:p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3 - Booms at all other gates</a:t>
            </a:r>
            <a:r>
              <a:rPr lang="en-ZA" dirty="0"/>
              <a:t> </a:t>
            </a:r>
          </a:p>
          <a:p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4 - Automated booms with biometrics at every entrances</a:t>
            </a:r>
            <a:r>
              <a:rPr lang="en-ZA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3C9B-045F-F743-BC07-C5119AE8BA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3C9B-045F-F743-BC07-C5119AE8BA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0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3C9B-045F-F743-BC07-C5119AE8BA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4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3C9B-045F-F743-BC07-C5119AE8BA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3C9B-045F-F743-BC07-C5119AE8BA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3C9B-045F-F743-BC07-C5119AE8BA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3C9B-045F-F743-BC07-C5119AE8BA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8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3C9B-045F-F743-BC07-C5119AE8BA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8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3C9B-045F-F743-BC07-C5119AE8BA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image" Target="../media/image1.jpe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Relationship Id="rId9" Type="http://schemas.openxmlformats.org/officeDocument/2006/relationships/image" Target="../media/image15.tiff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D4AE-A467-8349-8E8B-6DBD1DE7DD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HEBRA Enclosure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BA575-63CD-654A-876E-0CBE34C1D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2020 – 2025 Security Strategy</a:t>
            </a:r>
          </a:p>
        </p:txBody>
      </p:sp>
    </p:spTree>
    <p:extLst>
      <p:ext uri="{BB962C8B-B14F-4D97-AF65-F5344CB8AC3E}">
        <p14:creationId xmlns:p14="http://schemas.microsoft.com/office/powerpoint/2010/main" val="363744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HEBRA </a:t>
            </a:r>
            <a:br>
              <a:rPr lang="en-US" sz="3600">
                <a:solidFill>
                  <a:srgbClr val="EBEBEB"/>
                </a:solidFill>
              </a:rPr>
            </a:br>
            <a:r>
              <a:rPr lang="en-US" sz="3600">
                <a:solidFill>
                  <a:srgbClr val="EBEBEB"/>
                </a:solidFill>
              </a:rPr>
              <a:t>Security Strategy &amp; Initiatives</a:t>
            </a:r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BE686E3-36EB-F441-9CB0-3D46E059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724491"/>
            <a:ext cx="5449889" cy="5409014"/>
          </a:xfrm>
          <a:prstGeom prst="rect">
            <a:avLst/>
          </a:prstGeom>
          <a:effectLst/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Namola Plus Partnership</a:t>
            </a:r>
          </a:p>
          <a:p>
            <a:endParaRPr lang="en-US">
              <a:solidFill>
                <a:srgbClr val="EBEBEB"/>
              </a:solidFill>
            </a:endParaRPr>
          </a:p>
          <a:p>
            <a:endParaRPr lang="en-US">
              <a:solidFill>
                <a:srgbClr val="EBEBEB"/>
              </a:solidFill>
            </a:endParaRPr>
          </a:p>
          <a:p>
            <a:pPr marL="57150" indent="0">
              <a:buNone/>
            </a:pPr>
            <a:endParaRPr lang="en-US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5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2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HEBRA </a:t>
            </a:r>
            <a:br>
              <a:rPr lang="en-US" sz="3600">
                <a:solidFill>
                  <a:srgbClr val="EBEBEB"/>
                </a:solidFill>
              </a:rPr>
            </a:br>
            <a:r>
              <a:rPr lang="en-US" sz="3600">
                <a:solidFill>
                  <a:srgbClr val="EBEBEB"/>
                </a:solidFill>
              </a:rPr>
              <a:t>Security Strategy &amp; Initiatives</a:t>
            </a:r>
          </a:p>
        </p:txBody>
      </p:sp>
      <p:sp>
        <p:nvSpPr>
          <p:cNvPr id="77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66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7" name="Picture 16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B743C0D0-7B40-EA4F-A67F-4C15583E5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585" y="647698"/>
            <a:ext cx="2572702" cy="5562601"/>
          </a:xfrm>
          <a:prstGeom prst="rect">
            <a:avLst/>
          </a:prstGeom>
          <a:effectLst/>
        </p:spPr>
      </p:pic>
      <p:sp>
        <p:nvSpPr>
          <p:cNvPr id="79" name="Rectangle 68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Namola Plus Partnership</a:t>
            </a:r>
          </a:p>
          <a:p>
            <a:endParaRPr lang="en-US">
              <a:solidFill>
                <a:srgbClr val="EBEBEB"/>
              </a:solidFill>
            </a:endParaRPr>
          </a:p>
          <a:p>
            <a:endParaRPr lang="en-US">
              <a:solidFill>
                <a:srgbClr val="EBEBEB"/>
              </a:solidFill>
            </a:endParaRPr>
          </a:p>
          <a:p>
            <a:pPr marL="57150" indent="0">
              <a:buNone/>
            </a:pPr>
            <a:endParaRPr lang="en-US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82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HEBRA </a:t>
            </a:r>
            <a:br>
              <a:rPr lang="en-US" sz="3600">
                <a:solidFill>
                  <a:srgbClr val="EBEBEB"/>
                </a:solidFill>
              </a:rPr>
            </a:br>
            <a:r>
              <a:rPr lang="en-US" sz="3600">
                <a:solidFill>
                  <a:srgbClr val="EBEBEB"/>
                </a:solidFill>
              </a:rPr>
              <a:t>Security Strategy &amp; Initiatives</a:t>
            </a:r>
          </a:p>
        </p:txBody>
      </p:sp>
      <p:sp>
        <p:nvSpPr>
          <p:cNvPr id="65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Freeform: Shape 66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336B95-896F-2749-9677-A2F5B0D9A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2454831"/>
            <a:ext cx="5449889" cy="1948335"/>
          </a:xfrm>
          <a:prstGeom prst="rect">
            <a:avLst/>
          </a:prstGeom>
          <a:effectLst/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Namola Plus Partnership</a:t>
            </a:r>
          </a:p>
          <a:p>
            <a:endParaRPr lang="en-US">
              <a:solidFill>
                <a:srgbClr val="EBEBEB"/>
              </a:solidFill>
            </a:endParaRPr>
          </a:p>
          <a:p>
            <a:endParaRPr lang="en-US">
              <a:solidFill>
                <a:srgbClr val="EBEBEB"/>
              </a:solidFill>
            </a:endParaRPr>
          </a:p>
          <a:p>
            <a:pPr marL="57150" indent="0">
              <a:buNone/>
            </a:pPr>
            <a:endParaRPr lang="en-US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81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HEBRA </a:t>
            </a:r>
            <a:br>
              <a:rPr lang="en-US" sz="3600">
                <a:solidFill>
                  <a:srgbClr val="EBEBEB"/>
                </a:solidFill>
              </a:rPr>
            </a:br>
            <a:r>
              <a:rPr lang="en-US" sz="3600">
                <a:solidFill>
                  <a:srgbClr val="EBEBEB"/>
                </a:solidFill>
              </a:rPr>
              <a:t>Security Strategy &amp; Initiatives</a:t>
            </a:r>
          </a:p>
        </p:txBody>
      </p:sp>
      <p:sp>
        <p:nvSpPr>
          <p:cNvPr id="7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9D59618-8376-7C4A-96B1-83DEA55EE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896217"/>
            <a:ext cx="5449889" cy="3065562"/>
          </a:xfrm>
          <a:prstGeom prst="rect">
            <a:avLst/>
          </a:prstGeom>
          <a:effectLst/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Monthly Safety &amp; Security Talks in the park</a:t>
            </a:r>
          </a:p>
          <a:p>
            <a:r>
              <a:rPr lang="en-US" dirty="0">
                <a:solidFill>
                  <a:srgbClr val="EBEBEB"/>
                </a:solidFill>
              </a:rPr>
              <a:t>Special Thank You </a:t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dirty="0">
                <a:solidFill>
                  <a:srgbClr val="EBEBEB"/>
                </a:solidFill>
              </a:rPr>
              <a:t>to Brian Smith</a:t>
            </a:r>
          </a:p>
          <a:p>
            <a:endParaRPr lang="en-US" dirty="0">
              <a:solidFill>
                <a:srgbClr val="EBEBEB"/>
              </a:solidFill>
            </a:endParaRPr>
          </a:p>
          <a:p>
            <a:endParaRPr lang="en-US" dirty="0">
              <a:solidFill>
                <a:srgbClr val="EBEBEB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46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HEBRA </a:t>
            </a:r>
            <a:br>
              <a:rPr lang="en-US" sz="3600">
                <a:solidFill>
                  <a:srgbClr val="EBEBEB"/>
                </a:solidFill>
              </a:rPr>
            </a:br>
            <a:r>
              <a:rPr lang="en-US" sz="3600">
                <a:solidFill>
                  <a:srgbClr val="EBEBEB"/>
                </a:solidFill>
              </a:rPr>
              <a:t>Security Strategy &amp; Initiatives</a:t>
            </a:r>
          </a:p>
        </p:txBody>
      </p:sp>
      <p:sp>
        <p:nvSpPr>
          <p:cNvPr id="87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Freeform: Shape 88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5" descr="A picture containing transport, photo, van, bus&#10;&#10;Description automatically generated">
            <a:extLst>
              <a:ext uri="{FF2B5EF4-FFF2-40B4-BE49-F238E27FC236}">
                <a16:creationId xmlns:a16="http://schemas.microsoft.com/office/drawing/2014/main" id="{C830B6E4-7A99-B54D-B14E-3675640AE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Monthly Safety &amp; Security Talks in the park</a:t>
            </a:r>
          </a:p>
          <a:p>
            <a:endParaRPr lang="en-US" dirty="0">
              <a:solidFill>
                <a:srgbClr val="EBEBEB"/>
              </a:solidFill>
            </a:endParaRPr>
          </a:p>
          <a:p>
            <a:endParaRPr lang="en-US" dirty="0">
              <a:solidFill>
                <a:srgbClr val="EBEBEB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29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rgbClr val="EBEBEB"/>
                </a:solidFill>
              </a:rPr>
              <a:t>HEBRA </a:t>
            </a:r>
            <a:br>
              <a:rPr lang="en-US" sz="2700">
                <a:solidFill>
                  <a:srgbClr val="EBEBEB"/>
                </a:solidFill>
              </a:rPr>
            </a:br>
            <a:r>
              <a:rPr lang="en-US" sz="2700">
                <a:solidFill>
                  <a:srgbClr val="EBEBEB"/>
                </a:solidFill>
              </a:rPr>
              <a:t>Security Strategy &amp; Initiatives</a:t>
            </a:r>
          </a:p>
        </p:txBody>
      </p:sp>
      <p:sp>
        <p:nvSpPr>
          <p:cNvPr id="98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0" name="Freeform: Shape 99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Phased Security Approach</a:t>
            </a:r>
          </a:p>
          <a:p>
            <a:endParaRPr lang="en-US" sz="1400">
              <a:solidFill>
                <a:srgbClr val="FFFFFF"/>
              </a:solidFill>
            </a:endParaRPr>
          </a:p>
          <a:p>
            <a:endParaRPr lang="en-US" sz="1400">
              <a:solidFill>
                <a:srgbClr val="FFFFFF"/>
              </a:solidFill>
            </a:endParaRPr>
          </a:p>
          <a:p>
            <a:pPr marL="57150" indent="0"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5F9E56-7476-6544-96C9-9131146E9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618" y="607827"/>
            <a:ext cx="5642345" cy="56423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8500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329D4F-5A01-4BB4-A35D-781D1E1D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48B185-C68B-4495-B065-281A0FAB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F07F078-164B-492F-91EE-8AAFB69D2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A5E009-BF31-4C8C-8BE8-6E85E414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896669-65D0-40FA-8B5A-1746A0B0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BB11FD-F6B4-44FE-885F-5A744BC95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BC10B99-9EF4-4D7F-8F2A-FF90F4DDA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5F9E56-7476-6544-96C9-9131146E9B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54" r="2563" b="2"/>
          <a:stretch/>
        </p:blipFill>
        <p:spPr>
          <a:xfrm>
            <a:off x="643466" y="643467"/>
            <a:ext cx="5291667" cy="5571066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2097CD5-468E-6345-93F6-B81757301DE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77" r="2" b="2"/>
          <a:stretch/>
        </p:blipFill>
        <p:spPr>
          <a:xfrm>
            <a:off x="6256867" y="643467"/>
            <a:ext cx="52916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21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HEBRA </a:t>
            </a:r>
            <a:br>
              <a:rPr lang="en-US" sz="3300"/>
            </a:br>
            <a:r>
              <a:rPr lang="en-US" sz="3300"/>
              <a:t>Security Strategy &amp; Initiatives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5F9E56-7476-6544-96C9-9131146E9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4" y="1339536"/>
            <a:ext cx="4261089" cy="4261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005" y="2099144"/>
            <a:ext cx="6684460" cy="4149255"/>
          </a:xfrm>
        </p:spPr>
        <p:txBody>
          <a:bodyPr>
            <a:normAutofit/>
          </a:bodyPr>
          <a:lstStyle/>
          <a:p>
            <a:r>
              <a:rPr lang="en-US" dirty="0"/>
              <a:t>Phase 1:</a:t>
            </a:r>
          </a:p>
          <a:p>
            <a:pPr lvl="1"/>
            <a:r>
              <a:rPr lang="en-US" dirty="0"/>
              <a:t>CCTV Cameras</a:t>
            </a:r>
          </a:p>
          <a:p>
            <a:pPr lvl="1"/>
            <a:r>
              <a:rPr lang="en-US" dirty="0"/>
              <a:t>CAPEX Model: R512 735.14 (R32 045.95 per pole) </a:t>
            </a:r>
          </a:p>
          <a:p>
            <a:pPr lvl="1"/>
            <a:r>
              <a:rPr lang="en-US" dirty="0"/>
              <a:t>OPEX Model: R11 052.95 per month (27 Cameras)</a:t>
            </a:r>
          </a:p>
          <a:p>
            <a:pPr lvl="1"/>
            <a:r>
              <a:rPr lang="en-US" dirty="0"/>
              <a:t>Monitoring Cost: R8 505.00 (21 Cameras)</a:t>
            </a:r>
          </a:p>
          <a:p>
            <a:pPr lvl="1"/>
            <a:r>
              <a:rPr lang="en-US" dirty="0"/>
              <a:t>Total: R19 557.95 Ex Vat (60 Months)</a:t>
            </a:r>
          </a:p>
          <a:p>
            <a:endParaRPr lang="en-US" dirty="0"/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7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HEBRA </a:t>
            </a:r>
            <a:br>
              <a:rPr lang="en-US" sz="3300"/>
            </a:br>
            <a:r>
              <a:rPr lang="en-US" sz="3300"/>
              <a:t>Security Strategy &amp; Initiatives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5F9E56-7476-6544-96C9-9131146E9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4" y="1339536"/>
            <a:ext cx="4261089" cy="4261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005" y="2099144"/>
            <a:ext cx="6684460" cy="4149255"/>
          </a:xfrm>
        </p:spPr>
        <p:txBody>
          <a:bodyPr>
            <a:normAutofit/>
          </a:bodyPr>
          <a:lstStyle/>
          <a:p>
            <a:r>
              <a:rPr lang="en-US" dirty="0"/>
              <a:t>Phase 2:</a:t>
            </a:r>
          </a:p>
          <a:p>
            <a:pPr lvl="1"/>
            <a:r>
              <a:rPr lang="en-US" dirty="0"/>
              <a:t>Automated Booms &amp; RFID Entry At Main Entrances</a:t>
            </a:r>
          </a:p>
          <a:p>
            <a:pPr lvl="1"/>
            <a:r>
              <a:rPr lang="en-US" dirty="0"/>
              <a:t>CAPEX Model: R</a:t>
            </a:r>
            <a:r>
              <a:rPr lang="en-ZA" dirty="0"/>
              <a:t>330 995.59 </a:t>
            </a:r>
            <a:endParaRPr lang="en-US" dirty="0"/>
          </a:p>
          <a:p>
            <a:pPr lvl="1"/>
            <a:r>
              <a:rPr lang="en-US" dirty="0"/>
              <a:t>OPEX Model: R</a:t>
            </a:r>
            <a:r>
              <a:rPr lang="en-ZA" dirty="0"/>
              <a:t>8 112.70 </a:t>
            </a:r>
            <a:r>
              <a:rPr lang="en-US" dirty="0"/>
              <a:t>(60 Months)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61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HEBRA </a:t>
            </a:r>
            <a:br>
              <a:rPr lang="en-US" sz="3300"/>
            </a:br>
            <a:r>
              <a:rPr lang="en-US" sz="3300"/>
              <a:t>Security Strategy &amp; Initiatives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5F9E56-7476-6544-96C9-9131146E9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4" y="1339536"/>
            <a:ext cx="4261089" cy="4261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005" y="2099144"/>
            <a:ext cx="6684460" cy="4149255"/>
          </a:xfrm>
        </p:spPr>
        <p:txBody>
          <a:bodyPr>
            <a:normAutofit/>
          </a:bodyPr>
          <a:lstStyle/>
          <a:p>
            <a:r>
              <a:rPr lang="en-US" dirty="0"/>
              <a:t>Phase 3:</a:t>
            </a:r>
          </a:p>
          <a:p>
            <a:pPr lvl="1"/>
            <a:r>
              <a:rPr lang="en-US" dirty="0"/>
              <a:t>24 Hour Guards</a:t>
            </a:r>
          </a:p>
          <a:p>
            <a:pPr lvl="1"/>
            <a:r>
              <a:rPr lang="en-US" dirty="0"/>
              <a:t>OPEX Model: R</a:t>
            </a:r>
            <a:r>
              <a:rPr lang="en-ZA" dirty="0"/>
              <a:t>72 369.45 per month (4 Guards, 7 Days per week)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2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Security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HEBRA:</a:t>
            </a:r>
          </a:p>
          <a:p>
            <a:pPr lvl="1"/>
            <a:r>
              <a:rPr lang="en-US" dirty="0"/>
              <a:t>Minor Incidents: 5</a:t>
            </a:r>
            <a:r>
              <a:rPr lang="en-US" sz="1400" dirty="0"/>
              <a:t>*</a:t>
            </a:r>
            <a:r>
              <a:rPr lang="en-US" dirty="0"/>
              <a:t> (2020 – To Date)</a:t>
            </a:r>
          </a:p>
          <a:p>
            <a:pPr lvl="2"/>
            <a:r>
              <a:rPr lang="en-US" dirty="0"/>
              <a:t>Example: Beam Theft, Gate Motor Theft, Other Petty Theft</a:t>
            </a:r>
          </a:p>
          <a:p>
            <a:pPr lvl="1"/>
            <a:r>
              <a:rPr lang="en-US" dirty="0"/>
              <a:t>Major Incidents: 8</a:t>
            </a:r>
            <a:r>
              <a:rPr lang="en-US" sz="1400" dirty="0"/>
              <a:t>*</a:t>
            </a:r>
            <a:r>
              <a:rPr lang="en-US" dirty="0"/>
              <a:t> (2020 – To Date)</a:t>
            </a:r>
          </a:p>
          <a:p>
            <a:pPr lvl="2"/>
            <a:r>
              <a:rPr lang="en-US" dirty="0"/>
              <a:t>Example: Major robbery, Hijacking, Assault &amp; Battery Robbery</a:t>
            </a:r>
          </a:p>
          <a:p>
            <a:pPr marL="914400" lvl="2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1400" dirty="0"/>
              <a:t>* Known Incidents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56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HEBRA </a:t>
            </a:r>
            <a:br>
              <a:rPr lang="en-US" sz="3300"/>
            </a:br>
            <a:r>
              <a:rPr lang="en-US" sz="3300"/>
              <a:t>Security Strategy &amp; Initiatives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5F9E56-7476-6544-96C9-9131146E9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4" y="1339536"/>
            <a:ext cx="4261089" cy="4261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005" y="2099144"/>
            <a:ext cx="6684460" cy="4149255"/>
          </a:xfrm>
        </p:spPr>
        <p:txBody>
          <a:bodyPr>
            <a:normAutofit/>
          </a:bodyPr>
          <a:lstStyle/>
          <a:p>
            <a:r>
              <a:rPr lang="en-US" dirty="0"/>
              <a:t>Phase 4:</a:t>
            </a:r>
          </a:p>
          <a:p>
            <a:pPr lvl="1"/>
            <a:r>
              <a:rPr lang="en-US" dirty="0"/>
              <a:t>Automated Booms, Biometric &amp; Turnstiles – All Gates</a:t>
            </a:r>
          </a:p>
          <a:p>
            <a:pPr lvl="1"/>
            <a:r>
              <a:rPr lang="en-US" dirty="0"/>
              <a:t>CAPEX Model: TBC (Forthcoming)</a:t>
            </a:r>
          </a:p>
          <a:p>
            <a:pPr lvl="1"/>
            <a:r>
              <a:rPr lang="en-US" dirty="0"/>
              <a:t>OPEX Model: TBC (Forthcoming)</a:t>
            </a:r>
          </a:p>
          <a:p>
            <a:pPr lvl="1"/>
            <a:endParaRPr lang="en-US" dirty="0"/>
          </a:p>
          <a:p>
            <a:r>
              <a:rPr lang="en-US" dirty="0"/>
              <a:t>Vote On:</a:t>
            </a:r>
          </a:p>
          <a:p>
            <a:pPr lvl="1"/>
            <a:r>
              <a:rPr lang="en-US" dirty="0"/>
              <a:t>Security Strategy &amp; Phases</a:t>
            </a:r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99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HEBRA </a:t>
            </a:r>
            <a:br>
              <a:rPr lang="en-US" sz="3300" dirty="0"/>
            </a:br>
            <a:r>
              <a:rPr lang="en-US" sz="3300" dirty="0"/>
              <a:t>Security Strategy &amp; Initiatives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5F9E56-7476-6544-96C9-9131146E9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4" y="1339536"/>
            <a:ext cx="4261089" cy="4261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005" y="2099144"/>
            <a:ext cx="6798106" cy="4616449"/>
          </a:xfrm>
        </p:spPr>
        <p:txBody>
          <a:bodyPr>
            <a:normAutofit/>
          </a:bodyPr>
          <a:lstStyle/>
          <a:p>
            <a:r>
              <a:rPr lang="en-US" dirty="0"/>
              <a:t>Raising of OPEX Levy Rates:</a:t>
            </a:r>
          </a:p>
          <a:p>
            <a:pPr lvl="1"/>
            <a:r>
              <a:rPr lang="en-US" dirty="0"/>
              <a:t>R500.00 Per House (Excluding “One-Fee” Option)</a:t>
            </a:r>
          </a:p>
          <a:p>
            <a:pPr lvl="1"/>
            <a:r>
              <a:rPr lang="en-US" dirty="0"/>
              <a:t>R1 150.00 Per House (Current ”One-Fee” Levy Rate of R500.00 &amp; incl. Armed Response)</a:t>
            </a:r>
          </a:p>
          <a:p>
            <a:pPr lvl="1"/>
            <a:r>
              <a:rPr lang="en-US" dirty="0"/>
              <a:t>Household notice delivery &amp; Levy Contract Enforcement (Community-involvement)</a:t>
            </a:r>
          </a:p>
          <a:p>
            <a:r>
              <a:rPr lang="en-US" dirty="0"/>
              <a:t>Raising of Special Levy Rates:</a:t>
            </a:r>
          </a:p>
          <a:p>
            <a:pPr lvl="1"/>
            <a:r>
              <a:rPr lang="en-US" dirty="0"/>
              <a:t>R1 100.00 Annual Special Levy per house (Average)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09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HEBRA </a:t>
            </a:r>
            <a:br>
              <a:rPr lang="en-US" sz="3300" dirty="0"/>
            </a:br>
            <a:r>
              <a:rPr lang="en-US" sz="3300" dirty="0"/>
              <a:t>Security Strategy &amp; Initiatives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5F9E56-7476-6544-96C9-9131146E9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4" y="1339536"/>
            <a:ext cx="4261089" cy="4261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005" y="2099144"/>
            <a:ext cx="6684460" cy="4149255"/>
          </a:xfrm>
        </p:spPr>
        <p:txBody>
          <a:bodyPr>
            <a:normAutofit/>
          </a:bodyPr>
          <a:lstStyle/>
          <a:p>
            <a:r>
              <a:rPr lang="en-US" dirty="0"/>
              <a:t>Current OPEX Amounts</a:t>
            </a:r>
            <a:r>
              <a:rPr lang="en-US" i="1" dirty="0"/>
              <a:t>:</a:t>
            </a:r>
            <a:endParaRPr lang="en-US" dirty="0"/>
          </a:p>
          <a:p>
            <a:pPr lvl="1"/>
            <a:r>
              <a:rPr lang="en-US" dirty="0"/>
              <a:t>R500.00: R61 000 (122 Houses)</a:t>
            </a:r>
          </a:p>
          <a:p>
            <a:r>
              <a:rPr lang="en-US" dirty="0"/>
              <a:t>Raising of Special Levy Rates:</a:t>
            </a:r>
          </a:p>
          <a:p>
            <a:pPr lvl="1"/>
            <a:r>
              <a:rPr lang="en-US" dirty="0"/>
              <a:t>R1 100.00: R150 700.00 (137 Houses)</a:t>
            </a:r>
          </a:p>
          <a:p>
            <a:pPr lvl="1"/>
            <a:endParaRPr lang="en-US" dirty="0"/>
          </a:p>
          <a:p>
            <a:r>
              <a:rPr lang="en-US" dirty="0"/>
              <a:t>Vote On:</a:t>
            </a:r>
          </a:p>
          <a:p>
            <a:pPr lvl="1"/>
            <a:r>
              <a:rPr lang="en-US" dirty="0"/>
              <a:t>OPEX Levy Rates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51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HEBRA Special Levy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R150 700.00 (R1 100.00 across 137 households): </a:t>
            </a:r>
          </a:p>
          <a:p>
            <a:pPr lvl="1"/>
            <a:r>
              <a:rPr lang="en-US" dirty="0"/>
              <a:t>R97 955.00 To Enclosure Maintenance and Replacement Requirements</a:t>
            </a:r>
          </a:p>
          <a:p>
            <a:pPr lvl="1"/>
            <a:r>
              <a:rPr lang="en-US" dirty="0"/>
              <a:t>R34 285.00 To Surplus &amp; Emergency Funding</a:t>
            </a:r>
          </a:p>
          <a:p>
            <a:pPr lvl="1"/>
            <a:r>
              <a:rPr lang="en-US" dirty="0"/>
              <a:t>R18 460.00 To Legal, City Council &amp; Enclosure Levy Management</a:t>
            </a:r>
          </a:p>
          <a:p>
            <a:pPr lvl="1"/>
            <a:endParaRPr lang="en-US" dirty="0"/>
          </a:p>
          <a:p>
            <a:r>
              <a:rPr lang="en-US" dirty="0"/>
              <a:t>Vote on:</a:t>
            </a:r>
          </a:p>
          <a:p>
            <a:r>
              <a:rPr lang="en-US" dirty="0"/>
              <a:t>Special Levy Being Raised in 1 Month, or spread over 3 Months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03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0D51AD5-0909-F74F-8780-34AE0C058874}"/>
              </a:ext>
            </a:extLst>
          </p:cNvPr>
          <p:cNvSpPr txBox="1">
            <a:spLocks/>
          </p:cNvSpPr>
          <p:nvPr/>
        </p:nvSpPr>
        <p:spPr>
          <a:xfrm>
            <a:off x="1683171" y="2149549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Thank You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hebracommunity@gmail.com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4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Security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Edenvale</a:t>
            </a:r>
            <a:r>
              <a:rPr lang="en-US" dirty="0"/>
              <a:t> &amp; Surrounds:</a:t>
            </a:r>
          </a:p>
          <a:p>
            <a:pPr lvl="1"/>
            <a:r>
              <a:rPr lang="en-US" dirty="0"/>
              <a:t>Minor Incidents: 10</a:t>
            </a:r>
            <a:r>
              <a:rPr lang="en-US" sz="1400" dirty="0"/>
              <a:t>*</a:t>
            </a:r>
            <a:r>
              <a:rPr lang="en-US" dirty="0"/>
              <a:t> (July 2020 – To Date)</a:t>
            </a:r>
          </a:p>
          <a:p>
            <a:pPr lvl="2"/>
            <a:r>
              <a:rPr lang="en-US" dirty="0"/>
              <a:t>Example: Beam Theft, Gate Motor Theft, Other Petty Theft</a:t>
            </a:r>
          </a:p>
          <a:p>
            <a:pPr lvl="1"/>
            <a:r>
              <a:rPr lang="en-US" dirty="0"/>
              <a:t>Major Incidents: 21</a:t>
            </a:r>
            <a:r>
              <a:rPr lang="en-US" sz="1400" dirty="0"/>
              <a:t>*</a:t>
            </a:r>
            <a:r>
              <a:rPr lang="en-US" dirty="0"/>
              <a:t> (July 2020 – To Date)</a:t>
            </a:r>
          </a:p>
          <a:p>
            <a:pPr lvl="2"/>
            <a:r>
              <a:rPr lang="en-US" dirty="0"/>
              <a:t>Example: Major robbery, Hijacking, Assault &amp; Battery</a:t>
            </a:r>
            <a:br>
              <a:rPr lang="en-US" dirty="0"/>
            </a:br>
            <a:endParaRPr lang="en-US" dirty="0"/>
          </a:p>
          <a:p>
            <a:pPr marL="57150" indent="0">
              <a:buNone/>
            </a:pPr>
            <a:r>
              <a:rPr lang="en-US" sz="1400" dirty="0"/>
              <a:t>* Known Incidents only.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7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HEBRA Levy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Levy Amount:</a:t>
            </a:r>
          </a:p>
          <a:p>
            <a:pPr lvl="1"/>
            <a:r>
              <a:rPr lang="en-US" dirty="0"/>
              <a:t>R450.00 Per House</a:t>
            </a:r>
          </a:p>
          <a:p>
            <a:r>
              <a:rPr lang="en-US" dirty="0"/>
              <a:t>Amount of Houses in Enclosure:</a:t>
            </a:r>
          </a:p>
          <a:p>
            <a:pPr lvl="1"/>
            <a:r>
              <a:rPr lang="en-US" dirty="0"/>
              <a:t>334 Houses</a:t>
            </a:r>
          </a:p>
          <a:p>
            <a:r>
              <a:rPr lang="en-US" dirty="0"/>
              <a:t>Current Levy Payment Rates:</a:t>
            </a:r>
          </a:p>
          <a:p>
            <a:pPr lvl="1"/>
            <a:r>
              <a:rPr lang="en-US" dirty="0"/>
              <a:t>38%</a:t>
            </a:r>
          </a:p>
          <a:p>
            <a:r>
              <a:rPr lang="en-US" dirty="0"/>
              <a:t>122 Houses</a:t>
            </a:r>
          </a:p>
          <a:p>
            <a:r>
              <a:rPr lang="en-US" dirty="0"/>
              <a:t>Income of R49 000.00 per month (average of R400.00 per house)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4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HEBRA Levy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Monthly Security Bill (Average):</a:t>
            </a:r>
          </a:p>
          <a:p>
            <a:pPr lvl="1"/>
            <a:r>
              <a:rPr lang="en-US" dirty="0"/>
              <a:t>R 47 000.00 per month (12 Hour Guards/2 Guards, 1 Scooter Guard)</a:t>
            </a:r>
          </a:p>
          <a:p>
            <a:r>
              <a:rPr lang="en-US" dirty="0"/>
              <a:t>Current Expenses</a:t>
            </a:r>
            <a:r>
              <a:rPr lang="en-US" dirty="0">
                <a:sym typeface="Wingdings" pitchFamily="2" charset="2"/>
              </a:rPr>
              <a:t> (Averages):</a:t>
            </a:r>
          </a:p>
          <a:p>
            <a:pPr lvl="1"/>
            <a:r>
              <a:rPr lang="en-US" dirty="0">
                <a:sym typeface="Wingdings" pitchFamily="2" charset="2"/>
              </a:rPr>
              <a:t>R25 000.00 Enclosure Maintenance (Average per annum)</a:t>
            </a:r>
          </a:p>
          <a:p>
            <a:pPr lvl="1"/>
            <a:r>
              <a:rPr lang="en-US" dirty="0"/>
              <a:t>R12 000.00 Enclosure Insurance (Average per annum)</a:t>
            </a:r>
          </a:p>
          <a:p>
            <a:r>
              <a:rPr lang="en-US" dirty="0"/>
              <a:t>Current Monthly Income (Average):</a:t>
            </a:r>
          </a:p>
          <a:p>
            <a:pPr lvl="1"/>
            <a:r>
              <a:rPr lang="en-US" dirty="0"/>
              <a:t>R49 000.00</a:t>
            </a:r>
          </a:p>
          <a:p>
            <a:r>
              <a:rPr lang="en-US" dirty="0"/>
              <a:t>Monthly Difference</a:t>
            </a:r>
            <a:r>
              <a:rPr lang="en-US" dirty="0">
                <a:sym typeface="Wingdings" pitchFamily="2" charset="2"/>
              </a:rPr>
              <a:t> (Average):</a:t>
            </a:r>
          </a:p>
          <a:p>
            <a:pPr lvl="1"/>
            <a:r>
              <a:rPr lang="en-US" dirty="0">
                <a:sym typeface="Wingdings" pitchFamily="2" charset="2"/>
              </a:rPr>
              <a:t>+R2 000.00 Retained income monthly (average)</a:t>
            </a:r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1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HEBRA Levy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R450.00 Levy per household:</a:t>
            </a:r>
          </a:p>
          <a:p>
            <a:pPr lvl="1"/>
            <a:r>
              <a:rPr lang="en-US" dirty="0"/>
              <a:t>86% To Mamba (R386.00)</a:t>
            </a:r>
          </a:p>
          <a:p>
            <a:pPr lvl="1"/>
            <a:r>
              <a:rPr lang="en-US" dirty="0"/>
              <a:t>1.77% To Insurance (R7.97)</a:t>
            </a:r>
          </a:p>
          <a:p>
            <a:pPr lvl="1"/>
            <a:r>
              <a:rPr lang="en-US" dirty="0"/>
              <a:t>12.45% To Enclosure Maintenance &amp; Debt Payment (R56.03)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4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HEBRA Levy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R52 000.00 Levy Average:</a:t>
            </a:r>
          </a:p>
          <a:p>
            <a:pPr lvl="1"/>
            <a:r>
              <a:rPr lang="en-US" dirty="0"/>
              <a:t>R47 000.00 To Mamba</a:t>
            </a:r>
          </a:p>
          <a:p>
            <a:pPr lvl="1"/>
            <a:r>
              <a:rPr lang="en-US" dirty="0"/>
              <a:t>R972.72 To Insurance</a:t>
            </a:r>
          </a:p>
          <a:p>
            <a:pPr lvl="1"/>
            <a:r>
              <a:rPr lang="en-US" dirty="0"/>
              <a:t>R4 027.28 To Maintenance and Debt (on average)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5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/>
              <a:t>HEBRA </a:t>
            </a:r>
            <a:br>
              <a:rPr lang="en-US" sz="2900"/>
            </a:br>
            <a:r>
              <a:rPr lang="en-US" sz="2900"/>
              <a:t>Security Strategy &amp; Initiatives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D9681AB-65CF-47E9-9FA3-7B05D634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FCA736E-BDE3-4D4D-8D87-E9AE7925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CFFD4375-6438-6342-B0E4-95F3D10C9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0" y="1081852"/>
            <a:ext cx="5449471" cy="1294249"/>
          </a:xfrm>
          <a:prstGeom prst="rect">
            <a:avLst/>
          </a:prstGeom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29AA25D-1E7A-4074-BF68-D55A83B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US"/>
              <a:t>Crime Spotter App Partnership</a:t>
            </a:r>
          </a:p>
          <a:p>
            <a:endParaRPr lang="en-US"/>
          </a:p>
          <a:p>
            <a:endParaRPr lang="en-US"/>
          </a:p>
          <a:p>
            <a:pPr marL="57150" indent="0">
              <a:buNone/>
            </a:pPr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54D4AE-8744-1C46-B903-C227898D7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0" y="3435226"/>
            <a:ext cx="5449471" cy="23841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7355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9F4C-B828-6F46-AE08-256CF148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HEBRA </a:t>
            </a:r>
            <a:br>
              <a:rPr lang="en-US" sz="3600">
                <a:solidFill>
                  <a:srgbClr val="EBEBEB"/>
                </a:solidFill>
              </a:rPr>
            </a:br>
            <a:r>
              <a:rPr lang="en-US" sz="3600">
                <a:solidFill>
                  <a:srgbClr val="EBEBEB"/>
                </a:solidFill>
              </a:rPr>
              <a:t>Security Strategy &amp; Initiatives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5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630249CC-75AF-354A-B731-88EC0D89E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697225"/>
            <a:ext cx="5449889" cy="5463547"/>
          </a:xfrm>
          <a:prstGeom prst="rect">
            <a:avLst/>
          </a:prstGeom>
          <a:effectLst/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4830-ECA5-0147-9B4D-FCEB7513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Namola Plus Partnership</a:t>
            </a:r>
          </a:p>
          <a:p>
            <a:endParaRPr lang="en-US">
              <a:solidFill>
                <a:srgbClr val="EBEBEB"/>
              </a:solidFill>
            </a:endParaRPr>
          </a:p>
          <a:p>
            <a:endParaRPr lang="en-US">
              <a:solidFill>
                <a:srgbClr val="EBEBEB"/>
              </a:solidFill>
            </a:endParaRPr>
          </a:p>
          <a:p>
            <a:pPr marL="57150" indent="0">
              <a:buNone/>
            </a:pPr>
            <a:endParaRPr lang="en-US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73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741</Words>
  <Application>Microsoft Office PowerPoint</Application>
  <PresentationFormat>Widescreen</PresentationFormat>
  <Paragraphs>151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Ion</vt:lpstr>
      <vt:lpstr>HEBRA Enclosure</vt:lpstr>
      <vt:lpstr>Current Security Statistics</vt:lpstr>
      <vt:lpstr>Current Security Statistics</vt:lpstr>
      <vt:lpstr>HEBRA Levy Rates</vt:lpstr>
      <vt:lpstr>HEBRA Levy Rates</vt:lpstr>
      <vt:lpstr>HEBRA Levy Breakdown</vt:lpstr>
      <vt:lpstr>HEBRA Levy Breakdown</vt:lpstr>
      <vt:lpstr>HEBRA  Security Strategy &amp; Initiatives</vt:lpstr>
      <vt:lpstr>HEBRA  Security Strategy &amp; Initiatives</vt:lpstr>
      <vt:lpstr>HEBRA  Security Strategy &amp; Initiatives</vt:lpstr>
      <vt:lpstr>HEBRA  Security Strategy &amp; Initiatives</vt:lpstr>
      <vt:lpstr>HEBRA  Security Strategy &amp; Initiatives</vt:lpstr>
      <vt:lpstr>HEBRA  Security Strategy &amp; Initiatives</vt:lpstr>
      <vt:lpstr>HEBRA  Security Strategy &amp; Initiatives</vt:lpstr>
      <vt:lpstr>HEBRA  Security Strategy &amp; Initiatives</vt:lpstr>
      <vt:lpstr>PowerPoint Presentation</vt:lpstr>
      <vt:lpstr>HEBRA  Security Strategy &amp; Initiatives</vt:lpstr>
      <vt:lpstr>HEBRA  Security Strategy &amp; Initiatives</vt:lpstr>
      <vt:lpstr>HEBRA  Security Strategy &amp; Initiatives</vt:lpstr>
      <vt:lpstr>HEBRA  Security Strategy &amp; Initiatives</vt:lpstr>
      <vt:lpstr>HEBRA  Security Strategy &amp; Initiatives</vt:lpstr>
      <vt:lpstr>HEBRA  Security Strategy &amp; Initiatives</vt:lpstr>
      <vt:lpstr>HEBRA Special Levy Breakdown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HEBRA Enclosure</dc:title>
  <dc:creator>Andrew Chester</dc:creator>
  <cp:lastModifiedBy>Unknown User</cp:lastModifiedBy>
  <cp:revision>2</cp:revision>
  <dcterms:created xsi:type="dcterms:W3CDTF">2020-10-11T20:48:41Z</dcterms:created>
  <dcterms:modified xsi:type="dcterms:W3CDTF">2020-10-20T06:54:54Z</dcterms:modified>
</cp:coreProperties>
</file>