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embeddedFontLst>
    <p:embeddedFont>
      <p:font typeface="Century Gothic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0" roundtripDataSignature="AMtx7miANsQA+Bbyet8F6R1AEgkU5jr6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CenturyGothic-regular.fntdata"/><Relationship Id="rId25" Type="http://schemas.openxmlformats.org/officeDocument/2006/relationships/slide" Target="slides/slide20.xml"/><Relationship Id="rId28" Type="http://schemas.openxmlformats.org/officeDocument/2006/relationships/font" Target="fonts/CenturyGothic-italic.fntdata"/><Relationship Id="rId27" Type="http://schemas.openxmlformats.org/officeDocument/2006/relationships/font" Target="fonts/CenturyGothic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1 - Cameras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2 - Automated booms with biometric tags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3 - Booms at all other gates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4 - Automated booms with biometrics at every entrances</a:t>
            </a:r>
            <a:r>
              <a:rPr lang="en-US"/>
              <a:t> </a:t>
            </a:r>
            <a:endParaRPr/>
          </a:p>
        </p:txBody>
      </p:sp>
      <p:sp>
        <p:nvSpPr>
          <p:cNvPr id="253" name="Google Shape;253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c3062638e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fc3062638e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fc3062638e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c3062638e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fc3062638e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fc3062638e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fc3062638e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fc3062638e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fc3062638e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fc3062638e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fc3062638e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fc3062638e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2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/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4"/>
          <p:cNvSpPr/>
          <p:nvPr>
            <p:ph idx="2" type="pic"/>
          </p:nvPr>
        </p:nvSpPr>
        <p:spPr>
          <a:xfrm>
            <a:off x="1154955" y="685800"/>
            <a:ext cx="8825658" cy="3640666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81" name="Google Shape;81;p34"/>
          <p:cNvSpPr txBox="1"/>
          <p:nvPr>
            <p:ph idx="1" type="body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2" name="Google Shape;82;p3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/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5"/>
          <p:cNvSpPr txBox="1"/>
          <p:nvPr>
            <p:ph idx="1" type="body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8" name="Google Shape;88;p3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6"/>
          <p:cNvSpPr txBox="1"/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6"/>
          <p:cNvSpPr txBox="1"/>
          <p:nvPr>
            <p:ph idx="1" type="body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4" name="Google Shape;94;p36"/>
          <p:cNvSpPr txBox="1"/>
          <p:nvPr>
            <p:ph idx="2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5" name="Google Shape;95;p3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36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 u="none" cap="none" strike="noStrik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9" name="Google Shape;99;p36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0" u="none" cap="none" strike="noStrik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7"/>
          <p:cNvSpPr txBox="1"/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7"/>
          <p:cNvSpPr txBox="1"/>
          <p:nvPr>
            <p:ph idx="1" type="body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3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8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8"/>
          <p:cNvSpPr txBox="1"/>
          <p:nvPr>
            <p:ph idx="1" type="body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9" name="Google Shape;109;p38"/>
          <p:cNvSpPr txBox="1"/>
          <p:nvPr>
            <p:ph idx="2" type="body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10" name="Google Shape;110;p38"/>
          <p:cNvSpPr txBox="1"/>
          <p:nvPr>
            <p:ph idx="3" type="body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11" name="Google Shape;111;p38"/>
          <p:cNvSpPr txBox="1"/>
          <p:nvPr>
            <p:ph idx="4" type="body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12" name="Google Shape;112;p38"/>
          <p:cNvSpPr txBox="1"/>
          <p:nvPr>
            <p:ph idx="5" type="body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13" name="Google Shape;113;p38"/>
          <p:cNvSpPr txBox="1"/>
          <p:nvPr>
            <p:ph idx="6" type="body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14" name="Google Shape;114;p38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38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3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9"/>
          <p:cNvSpPr txBox="1"/>
          <p:nvPr>
            <p:ph idx="1" type="body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2" name="Google Shape;122;p39"/>
          <p:cNvSpPr/>
          <p:nvPr>
            <p:ph idx="2" type="pic"/>
          </p:nvPr>
        </p:nvSpPr>
        <p:spPr>
          <a:xfrm>
            <a:off x="652463" y="2209800"/>
            <a:ext cx="2940050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3" name="Google Shape;123;p39"/>
          <p:cNvSpPr txBox="1"/>
          <p:nvPr>
            <p:ph idx="3" type="body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4" name="Google Shape;124;p39"/>
          <p:cNvSpPr txBox="1"/>
          <p:nvPr>
            <p:ph idx="4" type="body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5" name="Google Shape;125;p39"/>
          <p:cNvSpPr/>
          <p:nvPr>
            <p:ph idx="5" type="pic"/>
          </p:nvPr>
        </p:nvSpPr>
        <p:spPr>
          <a:xfrm>
            <a:off x="3889374" y="2209800"/>
            <a:ext cx="2930525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6" name="Google Shape;126;p39"/>
          <p:cNvSpPr txBox="1"/>
          <p:nvPr>
            <p:ph idx="6" type="body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7" name="Google Shape;127;p39"/>
          <p:cNvSpPr txBox="1"/>
          <p:nvPr>
            <p:ph idx="7" type="body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8" name="Google Shape;128;p39"/>
          <p:cNvSpPr/>
          <p:nvPr>
            <p:ph idx="8" type="pic"/>
          </p:nvPr>
        </p:nvSpPr>
        <p:spPr>
          <a:xfrm>
            <a:off x="7124699" y="2209800"/>
            <a:ext cx="2932113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9" name="Google Shape;129;p39"/>
          <p:cNvSpPr txBox="1"/>
          <p:nvPr>
            <p:ph idx="9" type="body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30" name="Google Shape;130;p39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1" name="Google Shape;131;p39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" name="Google Shape;132;p3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0"/>
          <p:cNvSpPr txBox="1"/>
          <p:nvPr>
            <p:ph idx="1" type="body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8" name="Google Shape;138;p4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1"/>
          <p:cNvSpPr txBox="1"/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1"/>
          <p:cNvSpPr txBox="1"/>
          <p:nvPr>
            <p:ph idx="1" type="body"/>
          </p:nvPr>
        </p:nvSpPr>
        <p:spPr>
          <a:xfrm rot="5400000">
            <a:off x="1679575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4" name="Google Shape;144;p4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62" name="Google Shape;162;p26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6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" name="Google Shape;30;p24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/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7"/>
          <p:cNvSpPr txBox="1"/>
          <p:nvPr>
            <p:ph idx="1" type="body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7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8"/>
          <p:cNvSpPr txBox="1"/>
          <p:nvPr>
            <p:ph idx="1" type="body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2" name="Google Shape;42;p28"/>
          <p:cNvSpPr txBox="1"/>
          <p:nvPr>
            <p:ph idx="2" type="body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3" name="Google Shape;43;p28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8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9"/>
          <p:cNvSpPr txBox="1"/>
          <p:nvPr>
            <p:ph idx="1" type="body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9" name="Google Shape;49;p29"/>
          <p:cNvSpPr txBox="1"/>
          <p:nvPr>
            <p:ph idx="2" type="body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0" name="Google Shape;50;p29"/>
          <p:cNvSpPr txBox="1"/>
          <p:nvPr>
            <p:ph idx="3" type="body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1" name="Google Shape;51;p29"/>
          <p:cNvSpPr txBox="1"/>
          <p:nvPr>
            <p:ph idx="4" type="body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2" name="Google Shape;52;p29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0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0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1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/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2"/>
          <p:cNvSpPr txBox="1"/>
          <p:nvPr>
            <p:ph idx="1" type="body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indent="-309880" lvl="2" marL="13716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indent="-299719" lvl="3" marL="1828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indent="-299720" lvl="4" marL="22860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indent="-299720" lvl="5" marL="27432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indent="-299720" lvl="6" marL="32004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indent="-299720" lvl="7" marL="3657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indent="-299720" lvl="8" marL="4114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/>
        </p:txBody>
      </p:sp>
      <p:sp>
        <p:nvSpPr>
          <p:cNvPr id="67" name="Google Shape;67;p32"/>
          <p:cNvSpPr txBox="1"/>
          <p:nvPr>
            <p:ph idx="2" type="body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68" name="Google Shape;68;p3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3"/>
          <p:cNvSpPr txBox="1"/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3"/>
          <p:cNvSpPr/>
          <p:nvPr>
            <p:ph idx="2" type="pic"/>
          </p:nvPr>
        </p:nvSpPr>
        <p:spPr>
          <a:xfrm>
            <a:off x="6949546" y="1143000"/>
            <a:ext cx="3200400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74" name="Google Shape;74;p33"/>
          <p:cNvSpPr txBox="1"/>
          <p:nvPr>
            <p:ph idx="1" type="body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5" name="Google Shape;75;p33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3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6.xml"/><Relationship Id="rId22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5.xml"/><Relationship Id="rId21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7.xml"/><Relationship Id="rId23" Type="http://schemas.openxmlformats.org/officeDocument/2006/relationships/theme" Target="../theme/theme1.xml"/><Relationship Id="rId1" Type="http://schemas.openxmlformats.org/officeDocument/2006/relationships/image" Target="../media/image16.png"/><Relationship Id="rId2" Type="http://schemas.openxmlformats.org/officeDocument/2006/relationships/image" Target="../media/image4.png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19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.xml"/><Relationship Id="rId1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6.png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2"/>
          <p:cNvPicPr preferRelativeResize="0"/>
          <p:nvPr/>
        </p:nvPicPr>
        <p:blipFill rotWithShape="1">
          <a:blip r:embed="rId2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2"/>
          <p:cNvPicPr preferRelativeResize="0"/>
          <p:nvPr/>
        </p:nvPicPr>
        <p:blipFill rotWithShape="1">
          <a:blip r:embed="rId3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2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" name="Google Shape;13;p22"/>
          <p:cNvPicPr preferRelativeResize="0"/>
          <p:nvPr/>
        </p:nvPicPr>
        <p:blipFill rotWithShape="1">
          <a:blip r:embed="rId4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2"/>
          <p:cNvPicPr preferRelativeResize="0"/>
          <p:nvPr/>
        </p:nvPicPr>
        <p:blipFill rotWithShape="1">
          <a:blip r:embed="rId5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" name="Google Shape;17;p22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22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" name="Google Shape;19;p22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5"/>
          <p:cNvPicPr preferRelativeResize="0"/>
          <p:nvPr/>
        </p:nvPicPr>
        <p:blipFill rotWithShape="1">
          <a:blip r:embed="rId2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5"/>
          <p:cNvPicPr preferRelativeResize="0"/>
          <p:nvPr/>
        </p:nvPicPr>
        <p:blipFill rotWithShape="1">
          <a:blip r:embed="rId4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 rotWithShape="1">
          <a:blip r:embed="rId5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Noto Sans Symbols"/>
              <a:buChar char="►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idx="10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7" name="Google Shape;157;p25"/>
          <p:cNvSpPr txBox="1"/>
          <p:nvPr>
            <p:ph idx="11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8" name="Google Shape;158;p2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5.png"/><Relationship Id="rId5" Type="http://schemas.openxmlformats.org/officeDocument/2006/relationships/image" Target="../media/image11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2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7.jpg"/><Relationship Id="rId5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"/>
          <p:cNvSpPr txBox="1"/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</a:pPr>
            <a:r>
              <a:rPr lang="en-US"/>
              <a:t>HEBRA Enclosure</a:t>
            </a:r>
            <a:endParaRPr/>
          </a:p>
        </p:txBody>
      </p:sp>
      <p:sp>
        <p:nvSpPr>
          <p:cNvPr id="170" name="Google Shape;170;p1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2020 – 2025 SECURITY STRATEGY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2021 AGM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10"/>
          <p:cNvSpPr txBox="1"/>
          <p:nvPr>
            <p:ph type="title"/>
          </p:nvPr>
        </p:nvSpPr>
        <p:spPr>
          <a:xfrm>
            <a:off x="648931" y="629266"/>
            <a:ext cx="4166510" cy="1622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Century Gothic"/>
              <a:buNone/>
            </a:pPr>
            <a:r>
              <a:rPr lang="en-US" sz="3600">
                <a:solidFill>
                  <a:srgbClr val="EBEBEB"/>
                </a:solidFill>
              </a:rPr>
              <a:t>HEBRA </a:t>
            </a:r>
            <a:br>
              <a:rPr lang="en-US" sz="3600">
                <a:solidFill>
                  <a:srgbClr val="EBEBEB"/>
                </a:solidFill>
              </a:rPr>
            </a:br>
            <a:r>
              <a:rPr lang="en-US" sz="3600">
                <a:solidFill>
                  <a:srgbClr val="EBEBEB"/>
                </a:solidFill>
              </a:rPr>
              <a:t>Security Strategy &amp; Initiatives</a:t>
            </a:r>
            <a:endParaRPr/>
          </a:p>
        </p:txBody>
      </p:sp>
      <p:sp>
        <p:nvSpPr>
          <p:cNvPr id="245" name="Google Shape;245;p10"/>
          <p:cNvSpPr/>
          <p:nvPr/>
        </p:nvSpPr>
        <p:spPr>
          <a:xfrm>
            <a:off x="4994020" y="-1"/>
            <a:ext cx="559472" cy="370964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10"/>
          <p:cNvSpPr/>
          <p:nvPr/>
        </p:nvSpPr>
        <p:spPr>
          <a:xfrm rot="-5400000">
            <a:off x="5270819" y="-63600"/>
            <a:ext cx="6858001" cy="6985200"/>
          </a:xfrm>
          <a:custGeom>
            <a:rect b="b" l="l" r="r" t="t"/>
            <a:pathLst>
              <a:path extrusionOk="0" h="6985200" w="685800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pic>
        <p:nvPicPr>
          <p:cNvPr descr="Graphical user interface, application&#10;&#10;Description automatically generated" id="247" name="Google Shape;24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3992" y="2454831"/>
            <a:ext cx="5449889" cy="194833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0"/>
          <p:cNvSpPr/>
          <p:nvPr/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0"/>
          <p:cNvSpPr txBox="1"/>
          <p:nvPr>
            <p:ph idx="1" type="body"/>
          </p:nvPr>
        </p:nvSpPr>
        <p:spPr>
          <a:xfrm>
            <a:off x="648931" y="2438400"/>
            <a:ext cx="4166509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>
                <a:solidFill>
                  <a:srgbClr val="EBEBEB"/>
                </a:solidFill>
              </a:rPr>
              <a:t>Namola Plus Partnership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13"/>
          <p:cNvSpPr txBox="1"/>
          <p:nvPr>
            <p:ph type="title"/>
          </p:nvPr>
        </p:nvSpPr>
        <p:spPr>
          <a:xfrm>
            <a:off x="643855" y="1447799"/>
            <a:ext cx="3108626" cy="14447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2700"/>
              <a:buFont typeface="Century Gothic"/>
              <a:buNone/>
            </a:pPr>
            <a:r>
              <a:rPr lang="en-US" sz="2700">
                <a:solidFill>
                  <a:srgbClr val="EBEBEB"/>
                </a:solidFill>
              </a:rPr>
              <a:t>HEBRA </a:t>
            </a:r>
            <a:br>
              <a:rPr lang="en-US" sz="2700">
                <a:solidFill>
                  <a:srgbClr val="EBEBEB"/>
                </a:solidFill>
              </a:rPr>
            </a:br>
            <a:r>
              <a:rPr lang="en-US" sz="2700">
                <a:solidFill>
                  <a:srgbClr val="EBEBEB"/>
                </a:solidFill>
              </a:rPr>
              <a:t>Security Strategy &amp; Initiatives</a:t>
            </a:r>
            <a:endParaRPr/>
          </a:p>
        </p:txBody>
      </p:sp>
      <p:sp>
        <p:nvSpPr>
          <p:cNvPr id="257" name="Google Shape;257;p13"/>
          <p:cNvSpPr/>
          <p:nvPr/>
        </p:nvSpPr>
        <p:spPr>
          <a:xfrm>
            <a:off x="3948110" y="-1"/>
            <a:ext cx="559472" cy="370964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8" name="Google Shape;258;p13"/>
          <p:cNvSpPr/>
          <p:nvPr/>
        </p:nvSpPr>
        <p:spPr>
          <a:xfrm rot="-5400000">
            <a:off x="4747655" y="-586345"/>
            <a:ext cx="6858001" cy="8030691"/>
          </a:xfrm>
          <a:custGeom>
            <a:rect b="b" l="l" r="r" t="t"/>
            <a:pathLst>
              <a:path extrusionOk="0" h="8030691" w="685800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59" name="Google Shape;259;p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3"/>
          <p:cNvSpPr txBox="1"/>
          <p:nvPr>
            <p:ph idx="1" type="body"/>
          </p:nvPr>
        </p:nvSpPr>
        <p:spPr>
          <a:xfrm>
            <a:off x="643855" y="3072385"/>
            <a:ext cx="3108057" cy="2947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120"/>
              <a:buChar char="►"/>
            </a:pPr>
            <a:r>
              <a:rPr lang="en-US" sz="1400">
                <a:solidFill>
                  <a:srgbClr val="FFFFFF"/>
                </a:solidFill>
              </a:rPr>
              <a:t>Phased Security Approach</a:t>
            </a:r>
            <a:endParaRPr/>
          </a:p>
          <a:p>
            <a:pPr indent="-271780" lvl="0" marL="342900" rtl="0" algn="l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-271780" lvl="0" marL="342900" rtl="0" algn="l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descr="A picture containing diagram&#10;&#10;Description automatically generated" id="261" name="Google Shape;26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8618" y="607827"/>
            <a:ext cx="5642345" cy="5642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4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4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4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14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icture containing diagram&#10;&#10;Description automatically generated" id="274" name="Google Shape;274;p14"/>
          <p:cNvPicPr preferRelativeResize="0"/>
          <p:nvPr/>
        </p:nvPicPr>
        <p:blipFill rotWithShape="1">
          <a:blip r:embed="rId8">
            <a:alphaModFix/>
          </a:blip>
          <a:srcRect b="2" l="2454" r="2562" t="0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275" name="Google Shape;275;p14"/>
          <p:cNvPicPr preferRelativeResize="0"/>
          <p:nvPr/>
        </p:nvPicPr>
        <p:blipFill rotWithShape="1">
          <a:blip r:embed="rId9">
            <a:alphaModFix/>
          </a:blip>
          <a:srcRect b="2" l="3077" r="2" t="0"/>
          <a:stretch/>
        </p:blipFill>
        <p:spPr>
          <a:xfrm>
            <a:off x="6256867" y="643467"/>
            <a:ext cx="5291665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"/>
          <p:cNvSpPr txBox="1"/>
          <p:nvPr>
            <p:ph type="title"/>
          </p:nvPr>
        </p:nvSpPr>
        <p:spPr>
          <a:xfrm>
            <a:off x="5224006" y="629266"/>
            <a:ext cx="4985469" cy="1469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Century Gothic"/>
              <a:buNone/>
            </a:pPr>
            <a:r>
              <a:rPr lang="en-US" sz="3300"/>
              <a:t>HEBRA </a:t>
            </a:r>
            <a:br>
              <a:rPr lang="en-US" sz="3300"/>
            </a:br>
            <a:r>
              <a:rPr lang="en-US" sz="3300"/>
              <a:t>Security Strategy &amp; Initiatives</a:t>
            </a:r>
            <a:endParaRPr/>
          </a:p>
        </p:txBody>
      </p:sp>
      <p:pic>
        <p:nvPicPr>
          <p:cNvPr descr="A picture containing diagram&#10;&#10;Description automatically generated" id="282" name="Google Shape;28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914" y="1339536"/>
            <a:ext cx="4261089" cy="4261089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2745"/>
              </a:srgbClr>
            </a:outerShdw>
          </a:effectLst>
        </p:spPr>
      </p:pic>
      <p:sp>
        <p:nvSpPr>
          <p:cNvPr id="283" name="Google Shape;283;p15"/>
          <p:cNvSpPr txBox="1"/>
          <p:nvPr>
            <p:ph idx="1" type="body"/>
          </p:nvPr>
        </p:nvSpPr>
        <p:spPr>
          <a:xfrm>
            <a:off x="5224005" y="2099144"/>
            <a:ext cx="6684460" cy="414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Phase 1 (“Want”):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CCTV Cameras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CAPEX Model: R512 735.14 (R32 045.95 per pole)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OPEX Model: R11 052.95 per month (60 Months)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Monitoring Cost: R18 900.00 per month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fc3062638e_0_3"/>
          <p:cNvSpPr txBox="1"/>
          <p:nvPr>
            <p:ph type="title"/>
          </p:nvPr>
        </p:nvSpPr>
        <p:spPr>
          <a:xfrm>
            <a:off x="5224006" y="629266"/>
            <a:ext cx="4985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Century Gothic"/>
              <a:buNone/>
            </a:pPr>
            <a:r>
              <a:rPr lang="en-US" sz="3300"/>
              <a:t>HEBRA </a:t>
            </a:r>
            <a:br>
              <a:rPr lang="en-US" sz="3300"/>
            </a:br>
            <a:r>
              <a:rPr lang="en-US" sz="3300"/>
              <a:t>Security Strategy &amp; Initiatives</a:t>
            </a:r>
            <a:endParaRPr/>
          </a:p>
        </p:txBody>
      </p:sp>
      <p:pic>
        <p:nvPicPr>
          <p:cNvPr descr="A picture containing diagram&#10;&#10;Description automatically generated" id="290" name="Google Shape;290;gfc3062638e_0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914" y="1339536"/>
            <a:ext cx="4261089" cy="4261089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2750"/>
              </a:srgbClr>
            </a:outerShdw>
          </a:effectLst>
        </p:spPr>
      </p:pic>
      <p:sp>
        <p:nvSpPr>
          <p:cNvPr id="291" name="Google Shape;291;gfc3062638e_0_3"/>
          <p:cNvSpPr txBox="1"/>
          <p:nvPr>
            <p:ph idx="1" type="body"/>
          </p:nvPr>
        </p:nvSpPr>
        <p:spPr>
          <a:xfrm>
            <a:off x="5224005" y="2099144"/>
            <a:ext cx="6684600" cy="41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Phase 1 (“Reality”):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CCTV Cameras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CAPEX Model: R150 000.00 (Current finance)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OPEX Model: TBC once finance contract is received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Monitoring Cost: R18 900.00 per month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/>
          <p:nvPr>
            <p:ph type="title"/>
          </p:nvPr>
        </p:nvSpPr>
        <p:spPr>
          <a:xfrm>
            <a:off x="5224006" y="629266"/>
            <a:ext cx="4985469" cy="1469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Century Gothic"/>
              <a:buNone/>
            </a:pPr>
            <a:r>
              <a:rPr lang="en-US" sz="3300"/>
              <a:t>HEBRA </a:t>
            </a:r>
            <a:br>
              <a:rPr lang="en-US" sz="3300"/>
            </a:br>
            <a:r>
              <a:rPr lang="en-US" sz="3300"/>
              <a:t>Security Strategy &amp; Initiatives</a:t>
            </a:r>
            <a:endParaRPr/>
          </a:p>
        </p:txBody>
      </p:sp>
      <p:pic>
        <p:nvPicPr>
          <p:cNvPr descr="A picture containing diagram&#10;&#10;Description automatically generated" id="298" name="Google Shape;29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914" y="1339536"/>
            <a:ext cx="4261089" cy="4261089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2745"/>
              </a:srgbClr>
            </a:outerShdw>
          </a:effectLst>
        </p:spPr>
      </p:pic>
      <p:sp>
        <p:nvSpPr>
          <p:cNvPr id="299" name="Google Shape;299;p16"/>
          <p:cNvSpPr txBox="1"/>
          <p:nvPr>
            <p:ph idx="1" type="body"/>
          </p:nvPr>
        </p:nvSpPr>
        <p:spPr>
          <a:xfrm>
            <a:off x="5224005" y="2099144"/>
            <a:ext cx="6684460" cy="414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Phase 2 (“Want”):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Automated Booms &amp; RFID Entry At Main Entrances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CAPEX Model: R330 995.59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OPEX Model: R8 112.70 (60 Months)</a:t>
            </a:r>
            <a:endParaRPr/>
          </a:p>
          <a:p>
            <a:pPr indent="0" lvl="1" marL="4572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194309" lvl="1" marL="74295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c3062638e_0_10"/>
          <p:cNvSpPr txBox="1"/>
          <p:nvPr>
            <p:ph type="title"/>
          </p:nvPr>
        </p:nvSpPr>
        <p:spPr>
          <a:xfrm>
            <a:off x="5224006" y="629266"/>
            <a:ext cx="4985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Century Gothic"/>
              <a:buNone/>
            </a:pPr>
            <a:r>
              <a:rPr lang="en-US" sz="3300"/>
              <a:t>HEBRA </a:t>
            </a:r>
            <a:br>
              <a:rPr lang="en-US" sz="3300"/>
            </a:br>
            <a:r>
              <a:rPr lang="en-US" sz="3300"/>
              <a:t>Security Strategy &amp; Initiatives</a:t>
            </a:r>
            <a:endParaRPr/>
          </a:p>
        </p:txBody>
      </p:sp>
      <p:pic>
        <p:nvPicPr>
          <p:cNvPr descr="A picture containing diagram&#10;&#10;Description automatically generated" id="306" name="Google Shape;306;gfc3062638e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914" y="1339536"/>
            <a:ext cx="4261089" cy="4261089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2750"/>
              </a:srgbClr>
            </a:outerShdw>
          </a:effectLst>
        </p:spPr>
      </p:pic>
      <p:sp>
        <p:nvSpPr>
          <p:cNvPr id="307" name="Google Shape;307;gfc3062638e_0_10"/>
          <p:cNvSpPr txBox="1"/>
          <p:nvPr>
            <p:ph idx="1" type="body"/>
          </p:nvPr>
        </p:nvSpPr>
        <p:spPr>
          <a:xfrm>
            <a:off x="5224005" y="2099144"/>
            <a:ext cx="6684600" cy="41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Phase 2 (“Reality”):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Counter-lever manual booms &amp; license scanners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CAPEX Requirements: R50 000.00 (Approximately)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OPEX Requirements: R5 000.00 P/M (Approximately)</a:t>
            </a:r>
            <a:endParaRPr/>
          </a:p>
          <a:p>
            <a:pPr indent="0" lvl="1" marL="4572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194309" lvl="1" marL="74295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c3062638e_0_17"/>
          <p:cNvSpPr txBox="1"/>
          <p:nvPr>
            <p:ph type="title"/>
          </p:nvPr>
        </p:nvSpPr>
        <p:spPr>
          <a:xfrm>
            <a:off x="5224006" y="629266"/>
            <a:ext cx="4985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Century Gothic"/>
              <a:buNone/>
            </a:pPr>
            <a:r>
              <a:rPr lang="en-US" sz="3300"/>
              <a:t>HEBRA </a:t>
            </a:r>
            <a:br>
              <a:rPr lang="en-US" sz="3300"/>
            </a:br>
            <a:r>
              <a:rPr lang="en-US" sz="3300"/>
              <a:t>Security Strategy &amp; Initiatives</a:t>
            </a:r>
            <a:endParaRPr/>
          </a:p>
        </p:txBody>
      </p:sp>
      <p:pic>
        <p:nvPicPr>
          <p:cNvPr descr="A picture containing diagram&#10;&#10;Description automatically generated" id="314" name="Google Shape;314;gfc3062638e_0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914" y="1339536"/>
            <a:ext cx="4261089" cy="4261089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2750"/>
              </a:srgbClr>
            </a:outerShdw>
          </a:effectLst>
        </p:spPr>
      </p:pic>
      <p:sp>
        <p:nvSpPr>
          <p:cNvPr id="315" name="Google Shape;315;gfc3062638e_0_17"/>
          <p:cNvSpPr txBox="1"/>
          <p:nvPr>
            <p:ph idx="1" type="body"/>
          </p:nvPr>
        </p:nvSpPr>
        <p:spPr>
          <a:xfrm>
            <a:off x="5224005" y="2099144"/>
            <a:ext cx="6684600" cy="41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Phase 2- continued (“Reality”):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Guard Huts &amp; boom removal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Old huts’ removal : R20 000.00 (Approximately)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Built St Matthew’s Huts: R50 000.00 (Approximately)</a:t>
            </a:r>
            <a:endParaRPr/>
          </a:p>
          <a:p>
            <a:pPr indent="0" lvl="1" marL="4572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194309" lvl="1" marL="74295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7"/>
          <p:cNvSpPr txBox="1"/>
          <p:nvPr>
            <p:ph type="title"/>
          </p:nvPr>
        </p:nvSpPr>
        <p:spPr>
          <a:xfrm>
            <a:off x="5224006" y="629266"/>
            <a:ext cx="4985469" cy="1469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Century Gothic"/>
              <a:buNone/>
            </a:pPr>
            <a:r>
              <a:rPr lang="en-US" sz="3300"/>
              <a:t>HEBRA </a:t>
            </a:r>
            <a:br>
              <a:rPr lang="en-US" sz="3300"/>
            </a:br>
            <a:r>
              <a:rPr lang="en-US" sz="3300"/>
              <a:t>Security Strategy &amp; Initiatives</a:t>
            </a:r>
            <a:endParaRPr/>
          </a:p>
        </p:txBody>
      </p:sp>
      <p:pic>
        <p:nvPicPr>
          <p:cNvPr descr="A picture containing diagram&#10;&#10;Description automatically generated" id="322" name="Google Shape;32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914" y="1339536"/>
            <a:ext cx="4261089" cy="4261089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2745"/>
              </a:srgbClr>
            </a:outerShdw>
          </a:effectLst>
        </p:spPr>
      </p:pic>
      <p:sp>
        <p:nvSpPr>
          <p:cNvPr id="323" name="Google Shape;323;p17"/>
          <p:cNvSpPr txBox="1"/>
          <p:nvPr>
            <p:ph idx="1" type="body"/>
          </p:nvPr>
        </p:nvSpPr>
        <p:spPr>
          <a:xfrm>
            <a:off x="5224005" y="2099144"/>
            <a:ext cx="6684460" cy="414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Phase 3 (“Want”):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24 Hour Guards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OPEX Requirements: R72 369.45 per month (4 Guards, 7 Days per week)</a:t>
            </a:r>
            <a:endParaRPr/>
          </a:p>
          <a:p>
            <a:pPr indent="-194309" lvl="1" marL="74295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fc3062638e_0_24"/>
          <p:cNvSpPr txBox="1"/>
          <p:nvPr>
            <p:ph type="title"/>
          </p:nvPr>
        </p:nvSpPr>
        <p:spPr>
          <a:xfrm>
            <a:off x="5224006" y="629266"/>
            <a:ext cx="4985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Century Gothic"/>
              <a:buNone/>
            </a:pPr>
            <a:r>
              <a:rPr lang="en-US" sz="3300"/>
              <a:t>HEBRA </a:t>
            </a:r>
            <a:br>
              <a:rPr lang="en-US" sz="3300"/>
            </a:br>
            <a:r>
              <a:rPr lang="en-US" sz="3300"/>
              <a:t>Security Strategy &amp; Initiatives</a:t>
            </a:r>
            <a:endParaRPr/>
          </a:p>
        </p:txBody>
      </p:sp>
      <p:pic>
        <p:nvPicPr>
          <p:cNvPr descr="A picture containing diagram&#10;&#10;Description automatically generated" id="330" name="Google Shape;330;gfc3062638e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914" y="1339536"/>
            <a:ext cx="4261089" cy="4261089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2750"/>
              </a:srgbClr>
            </a:outerShdw>
          </a:effectLst>
        </p:spPr>
      </p:pic>
      <p:sp>
        <p:nvSpPr>
          <p:cNvPr id="331" name="Google Shape;331;gfc3062638e_0_24"/>
          <p:cNvSpPr txBox="1"/>
          <p:nvPr>
            <p:ph idx="1" type="body"/>
          </p:nvPr>
        </p:nvSpPr>
        <p:spPr>
          <a:xfrm>
            <a:off x="5224005" y="2099144"/>
            <a:ext cx="6684600" cy="41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Budget Requirements (Asks):</a:t>
            </a:r>
            <a:endParaRPr/>
          </a:p>
          <a:p>
            <a:pPr indent="-33274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“Want”: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Capex:  R843 730.73 (R5 551.00 Special Levy)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Opex: R</a:t>
            </a:r>
            <a:r>
              <a:rPr lang="en-US"/>
              <a:t>99 382.15 (R654.00 Increase in Levy)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“Reality”: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Capex: R270 000.00 (R1 776.32 Special Levy)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Opex: R23 900.00 (R158.00 Increase in Levy)</a:t>
            </a:r>
            <a:endParaRPr/>
          </a:p>
          <a:p>
            <a:pPr indent="-228600" lvl="2" marL="11430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including </a:t>
            </a:r>
            <a:r>
              <a:rPr lang="en-US"/>
              <a:t>monitoring</a:t>
            </a:r>
            <a:r>
              <a:rPr lang="en-US"/>
              <a:t> of CCTV</a:t>
            </a:r>
            <a:endParaRPr/>
          </a:p>
          <a:p>
            <a:pPr indent="-228600" lvl="2" marL="11430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excluding OPEX for CCTV installation (scooter guard removal)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Current Security Statistics</a:t>
            </a:r>
            <a:endParaRPr/>
          </a:p>
        </p:txBody>
      </p:sp>
      <p:sp>
        <p:nvSpPr>
          <p:cNvPr id="176" name="Google Shape;176;p2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HEBRA: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Minor I</a:t>
            </a:r>
            <a:r>
              <a:rPr lang="en-US"/>
              <a:t>ncidents: 4</a:t>
            </a:r>
            <a:r>
              <a:rPr lang="en-US" sz="1400"/>
              <a:t>*</a:t>
            </a:r>
            <a:r>
              <a:rPr lang="en-US"/>
              <a:t> (2021 – To Date. 2020 = 5 Incidents)</a:t>
            </a:r>
            <a:endParaRPr/>
          </a:p>
          <a:p>
            <a:pPr indent="-228600" lvl="2" marL="1143000" rtl="0" algn="l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Example: Beam Theft, Gate Motor Theft, Other Petty Theft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Major Incidents: 4</a:t>
            </a:r>
            <a:r>
              <a:rPr lang="en-US" sz="1400"/>
              <a:t>*</a:t>
            </a:r>
            <a:r>
              <a:rPr lang="en-US"/>
              <a:t> (2021 – To Date. 2020 = 8 Incidents)</a:t>
            </a:r>
            <a:endParaRPr/>
          </a:p>
          <a:p>
            <a:pPr indent="-228600" lvl="2" marL="1143000" rtl="0" algn="l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Example: Major robbery, Hijacking, Assault &amp; Battery Robbery</a:t>
            </a:r>
            <a:endParaRPr/>
          </a:p>
          <a:p>
            <a:pPr indent="0" lvl="2" marL="914400" rtl="0" algn="l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r>
              <a:t/>
            </a:r>
            <a:endParaRPr/>
          </a:p>
          <a:p>
            <a:pPr indent="0" lvl="0" marL="114300" rtl="0" algn="l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en-US" sz="1400"/>
              <a:t>* Known Incidents only.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/>
          <p:nvPr/>
        </p:nvSpPr>
        <p:spPr>
          <a:xfrm>
            <a:off x="1683171" y="2149549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t/>
            </a:r>
            <a:endParaRPr b="0" i="0" sz="420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hebracommunity@gmail.com</a:t>
            </a:r>
            <a:endParaRPr b="0" i="0" sz="420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Current Security Statistics</a:t>
            </a:r>
            <a:endParaRPr/>
          </a:p>
        </p:txBody>
      </p:sp>
      <p:sp>
        <p:nvSpPr>
          <p:cNvPr id="182" name="Google Shape;182;p3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Edenvale &amp; Surrounds: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Security Incidents: 109</a:t>
            </a:r>
            <a:r>
              <a:rPr lang="en-US" sz="1400"/>
              <a:t>*</a:t>
            </a:r>
            <a:r>
              <a:rPr lang="en-US"/>
              <a:t> (2021 – To Date)</a:t>
            </a:r>
            <a:endParaRPr/>
          </a:p>
          <a:p>
            <a:pPr indent="-228600" lvl="2" marL="1143000" rtl="0" algn="l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Example: Beam Theft, Gate Motor Theft, Other Petty Theft, </a:t>
            </a:r>
            <a:r>
              <a:rPr lang="en-US"/>
              <a:t>Major robbery, Hijacking, Assault &amp; Battery</a:t>
            </a:r>
            <a:br>
              <a:rPr lang="en-US"/>
            </a:br>
            <a:endParaRPr/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en-US" sz="1400"/>
              <a:t>* Known Incidents only.</a:t>
            </a:r>
            <a:endParaRPr/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HEBRA Levy Rates</a:t>
            </a:r>
            <a:endParaRPr/>
          </a:p>
        </p:txBody>
      </p:sp>
      <p:sp>
        <p:nvSpPr>
          <p:cNvPr id="188" name="Google Shape;188;p4"/>
          <p:cNvSpPr txBox="1"/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Current Levy Amount: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R450.00 Per House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Amount of Houses in Enclosure: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334 Houses (R150 300.00 income if all houses paid levy)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Current Levy Payment Rates: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46%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Roughly 152 Houses at R450.00 per house assumption - up from 39% in 2020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Income of R68 708.00</a:t>
            </a:r>
            <a:endParaRPr/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 txBox="1"/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HEBRA Enclosure Budget</a:t>
            </a:r>
            <a:endParaRPr/>
          </a:p>
        </p:txBody>
      </p:sp>
      <p:pic>
        <p:nvPicPr>
          <p:cNvPr id="194" name="Google Shape;19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939" y="1252575"/>
            <a:ext cx="6682125" cy="530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"/>
          <p:cNvSpPr txBox="1"/>
          <p:nvPr>
            <p:ph type="title"/>
          </p:nvPr>
        </p:nvSpPr>
        <p:spPr>
          <a:xfrm>
            <a:off x="646112" y="452718"/>
            <a:ext cx="41655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Century Gothic"/>
              <a:buNone/>
            </a:pPr>
            <a:r>
              <a:rPr lang="en-US" sz="2900"/>
              <a:t>HEBRA </a:t>
            </a:r>
            <a:br>
              <a:rPr lang="en-US" sz="2900"/>
            </a:br>
            <a:r>
              <a:rPr lang="en-US" sz="2900"/>
              <a:t>Security Strategy &amp; Initiatives</a:t>
            </a:r>
            <a:endParaRPr/>
          </a:p>
        </p:txBody>
      </p:sp>
      <p:sp>
        <p:nvSpPr>
          <p:cNvPr id="200" name="Google Shape;200;p6"/>
          <p:cNvSpPr/>
          <p:nvPr/>
        </p:nvSpPr>
        <p:spPr>
          <a:xfrm rot="-5400000">
            <a:off x="5270819" y="-63600"/>
            <a:ext cx="6858001" cy="6985200"/>
          </a:xfrm>
          <a:custGeom>
            <a:rect b="b" l="l" r="r" t="t"/>
            <a:pathLst>
              <a:path extrusionOk="0" h="6985200" w="685800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1" name="Google Shape;201;p6"/>
          <p:cNvSpPr/>
          <p:nvPr/>
        </p:nvSpPr>
        <p:spPr>
          <a:xfrm>
            <a:off x="4994020" y="-1"/>
            <a:ext cx="559472" cy="370964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icture containing text, logo&#10;&#10;Description automatically generated" id="202" name="Google Shape;20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4410" y="1081852"/>
            <a:ext cx="5449471" cy="129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6"/>
          <p:cNvSpPr/>
          <p:nvPr/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6"/>
          <p:cNvSpPr txBox="1"/>
          <p:nvPr>
            <p:ph idx="1" type="body"/>
          </p:nvPr>
        </p:nvSpPr>
        <p:spPr>
          <a:xfrm>
            <a:off x="646113" y="2052918"/>
            <a:ext cx="4165146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Crime Spotter App Partnership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descr="A picture containing diagram&#10;&#10;Description automatically generated" id="205" name="Google Shape;20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4410" y="3435226"/>
            <a:ext cx="5449471" cy="2384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7"/>
          <p:cNvSpPr txBox="1"/>
          <p:nvPr>
            <p:ph type="title"/>
          </p:nvPr>
        </p:nvSpPr>
        <p:spPr>
          <a:xfrm>
            <a:off x="648931" y="629266"/>
            <a:ext cx="4166510" cy="1622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Century Gothic"/>
              <a:buNone/>
            </a:pPr>
            <a:r>
              <a:rPr lang="en-US" sz="3600">
                <a:solidFill>
                  <a:srgbClr val="EBEBEB"/>
                </a:solidFill>
              </a:rPr>
              <a:t>HEBRA </a:t>
            </a:r>
            <a:br>
              <a:rPr lang="en-US" sz="3600">
                <a:solidFill>
                  <a:srgbClr val="EBEBEB"/>
                </a:solidFill>
              </a:rPr>
            </a:br>
            <a:r>
              <a:rPr lang="en-US" sz="3600">
                <a:solidFill>
                  <a:srgbClr val="EBEBEB"/>
                </a:solidFill>
              </a:rPr>
              <a:t>Security Strategy &amp; Initiatives</a:t>
            </a:r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4994020" y="-1"/>
            <a:ext cx="559472" cy="370964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7"/>
          <p:cNvSpPr/>
          <p:nvPr/>
        </p:nvSpPr>
        <p:spPr>
          <a:xfrm rot="-5400000">
            <a:off x="5270819" y="-63600"/>
            <a:ext cx="6858001" cy="6985200"/>
          </a:xfrm>
          <a:custGeom>
            <a:rect b="b" l="l" r="r" t="t"/>
            <a:pathLst>
              <a:path extrusionOk="0" h="6985200" w="685800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pic>
        <p:nvPicPr>
          <p:cNvPr descr="A group of people sitting posing for the camera&#10;&#10;Description automatically generated" id="214" name="Google Shape;21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3992" y="697225"/>
            <a:ext cx="5449889" cy="546354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7"/>
          <p:cNvSpPr/>
          <p:nvPr/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7"/>
          <p:cNvSpPr txBox="1"/>
          <p:nvPr>
            <p:ph idx="1" type="body"/>
          </p:nvPr>
        </p:nvSpPr>
        <p:spPr>
          <a:xfrm>
            <a:off x="648931" y="2438400"/>
            <a:ext cx="4166509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>
                <a:solidFill>
                  <a:srgbClr val="EBEBEB"/>
                </a:solidFill>
              </a:rPr>
              <a:t>Namola Plus Partnership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Google Shape;222;p8"/>
          <p:cNvSpPr txBox="1"/>
          <p:nvPr>
            <p:ph type="title"/>
          </p:nvPr>
        </p:nvSpPr>
        <p:spPr>
          <a:xfrm>
            <a:off x="648931" y="629266"/>
            <a:ext cx="4166510" cy="1622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Century Gothic"/>
              <a:buNone/>
            </a:pPr>
            <a:r>
              <a:rPr lang="en-US" sz="3600">
                <a:solidFill>
                  <a:srgbClr val="EBEBEB"/>
                </a:solidFill>
              </a:rPr>
              <a:t>HEBRA </a:t>
            </a:r>
            <a:br>
              <a:rPr lang="en-US" sz="3600">
                <a:solidFill>
                  <a:srgbClr val="EBEBEB"/>
                </a:solidFill>
              </a:rPr>
            </a:br>
            <a:r>
              <a:rPr lang="en-US" sz="3600">
                <a:solidFill>
                  <a:srgbClr val="EBEBEB"/>
                </a:solidFill>
              </a:rPr>
              <a:t>Security Strategy &amp; Initiatives</a:t>
            </a:r>
            <a:endParaRPr/>
          </a:p>
        </p:txBody>
      </p:sp>
      <p:sp>
        <p:nvSpPr>
          <p:cNvPr id="223" name="Google Shape;223;p8"/>
          <p:cNvSpPr/>
          <p:nvPr/>
        </p:nvSpPr>
        <p:spPr>
          <a:xfrm>
            <a:off x="4994020" y="-1"/>
            <a:ext cx="559472" cy="370964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8"/>
          <p:cNvSpPr/>
          <p:nvPr/>
        </p:nvSpPr>
        <p:spPr>
          <a:xfrm rot="-5400000">
            <a:off x="5270819" y="-63600"/>
            <a:ext cx="6858001" cy="6985200"/>
          </a:xfrm>
          <a:custGeom>
            <a:rect b="b" l="l" r="r" t="t"/>
            <a:pathLst>
              <a:path extrusionOk="0" h="6985200" w="685800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pic>
        <p:nvPicPr>
          <p:cNvPr descr="Graphical user interface&#10;&#10;Description automatically generated" id="225" name="Google Shape;22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3992" y="724491"/>
            <a:ext cx="5449889" cy="540901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8"/>
          <p:cNvSpPr/>
          <p:nvPr/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8"/>
          <p:cNvSpPr txBox="1"/>
          <p:nvPr>
            <p:ph idx="1" type="body"/>
          </p:nvPr>
        </p:nvSpPr>
        <p:spPr>
          <a:xfrm>
            <a:off x="648931" y="2438400"/>
            <a:ext cx="4166509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>
                <a:solidFill>
                  <a:srgbClr val="EBEBEB"/>
                </a:solidFill>
              </a:rPr>
              <a:t>Namola Plus Partnership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9"/>
          <p:cNvSpPr txBox="1"/>
          <p:nvPr>
            <p:ph type="title"/>
          </p:nvPr>
        </p:nvSpPr>
        <p:spPr>
          <a:xfrm>
            <a:off x="648931" y="629266"/>
            <a:ext cx="4166510" cy="1622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Century Gothic"/>
              <a:buNone/>
            </a:pPr>
            <a:r>
              <a:rPr lang="en-US" sz="3600">
                <a:solidFill>
                  <a:srgbClr val="EBEBEB"/>
                </a:solidFill>
              </a:rPr>
              <a:t>HEBRA </a:t>
            </a:r>
            <a:br>
              <a:rPr lang="en-US" sz="3600">
                <a:solidFill>
                  <a:srgbClr val="EBEBEB"/>
                </a:solidFill>
              </a:rPr>
            </a:br>
            <a:r>
              <a:rPr lang="en-US" sz="3600">
                <a:solidFill>
                  <a:srgbClr val="EBEBEB"/>
                </a:solidFill>
              </a:rPr>
              <a:t>Security Strategy &amp; Initiatives</a:t>
            </a:r>
            <a:endParaRPr/>
          </a:p>
        </p:txBody>
      </p:sp>
      <p:sp>
        <p:nvSpPr>
          <p:cNvPr id="234" name="Google Shape;234;p9"/>
          <p:cNvSpPr/>
          <p:nvPr/>
        </p:nvSpPr>
        <p:spPr>
          <a:xfrm>
            <a:off x="4994020" y="-1"/>
            <a:ext cx="559472" cy="370964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5" name="Google Shape;235;p9"/>
          <p:cNvSpPr/>
          <p:nvPr/>
        </p:nvSpPr>
        <p:spPr>
          <a:xfrm rot="-5400000">
            <a:off x="5270819" y="-63600"/>
            <a:ext cx="6858001" cy="6985200"/>
          </a:xfrm>
          <a:custGeom>
            <a:rect b="b" l="l" r="r" t="t"/>
            <a:pathLst>
              <a:path extrusionOk="0" h="6985200" w="685800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pic>
        <p:nvPicPr>
          <p:cNvPr descr="Graphical user interface, application, chat or text message&#10;&#10;Description automatically generated" id="236" name="Google Shape;23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2585" y="647698"/>
            <a:ext cx="2572702" cy="556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9"/>
          <p:cNvSpPr/>
          <p:nvPr/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9"/>
          <p:cNvSpPr txBox="1"/>
          <p:nvPr>
            <p:ph idx="1" type="body"/>
          </p:nvPr>
        </p:nvSpPr>
        <p:spPr>
          <a:xfrm>
            <a:off x="648931" y="2438400"/>
            <a:ext cx="4166509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>
                <a:solidFill>
                  <a:srgbClr val="EBEBEB"/>
                </a:solidFill>
              </a:rPr>
              <a:t>Namola Plus Partnership</a:t>
            </a:r>
            <a:endParaRPr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  <a:p>
            <a:pPr indent="0" lvl="0" marL="571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EBEBEB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2020-10-11T20:48:41Z</dcterms:created>
  <dc:creator>Andrew Chester</dc:creator>
</cp:coreProperties>
</file>